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</p:sldMasterIdLst>
  <p:notesMasterIdLst>
    <p:notesMasterId r:id="rId19"/>
  </p:notesMasterIdLst>
  <p:sldIdLst>
    <p:sldId id="258" r:id="rId2"/>
    <p:sldId id="262" r:id="rId3"/>
    <p:sldId id="263" r:id="rId4"/>
    <p:sldId id="268" r:id="rId5"/>
    <p:sldId id="264" r:id="rId6"/>
    <p:sldId id="296" r:id="rId7"/>
    <p:sldId id="293" r:id="rId8"/>
    <p:sldId id="265" r:id="rId9"/>
    <p:sldId id="290" r:id="rId10"/>
    <p:sldId id="298" r:id="rId11"/>
    <p:sldId id="300" r:id="rId12"/>
    <p:sldId id="302" r:id="rId13"/>
    <p:sldId id="294" r:id="rId14"/>
    <p:sldId id="295" r:id="rId15"/>
    <p:sldId id="267" r:id="rId16"/>
    <p:sldId id="276" r:id="rId17"/>
    <p:sldId id="286" r:id="rId18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3321" autoAdjust="0"/>
  </p:normalViewPr>
  <p:slideViewPr>
    <p:cSldViewPr snapToGrid="0" snapToObjects="1">
      <p:cViewPr>
        <p:scale>
          <a:sx n="75" d="100"/>
          <a:sy n="75" d="100"/>
        </p:scale>
        <p:origin x="94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961-F671-D840-803D-4B02C199AB47}" type="datetimeFigureOut">
              <a:rPr kumimoji="1" lang="zh-CN" altLang="en-US" smtClean="0"/>
              <a:pPr/>
              <a:t>2018/6/9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B78546-C430-4549-B45A-EA3B29F81B38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1899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78546-C430-4549-B45A-EA3B29F81B38}" type="slidenum">
              <a:rPr kumimoji="1" lang="zh-CN" altLang="en-US" smtClean="0"/>
              <a:pPr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78546-C430-4549-B45A-EA3B29F81B38}" type="slidenum">
              <a:rPr kumimoji="1" lang="zh-CN" altLang="en-US" smtClean="0"/>
              <a:pPr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1826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英文 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cs typeface="Segoe UI Light"/>
              </a:rPr>
              <a:t>Century Gothic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400" dirty="0" err="1">
                <a:solidFill>
                  <a:srgbClr val="FFFFFF"/>
                </a:solidFill>
                <a:latin typeface="Segoe UI Light"/>
                <a:ea typeface="微软雅黑"/>
                <a:cs typeface="Segoe UI Light"/>
              </a:rPr>
              <a:t>cn.bing.com</a:t>
            </a: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prstClr val="white"/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585"/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dirty="0">
                <a:solidFill>
                  <a:srgbClr val="000000"/>
                </a:solidFill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dirty="0">
                <a:solidFill>
                  <a:srgbClr val="000000"/>
                </a:solidFill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rot="9822520">
            <a:off x="3099071" y="4109867"/>
            <a:ext cx="716990" cy="71699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18585722">
            <a:off x="2900872" y="1691059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4450317">
            <a:off x="2505540" y="3164955"/>
            <a:ext cx="139775" cy="13977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 userDrawn="1"/>
        </p:nvSpPr>
        <p:spPr>
          <a:xfrm rot="892948">
            <a:off x="1669486" y="2837932"/>
            <a:ext cx="381184" cy="38118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4240722">
            <a:off x="2955271" y="3408914"/>
            <a:ext cx="211665" cy="21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3863176">
            <a:off x="2173226" y="2423623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187853">
            <a:off x="1161290" y="1759072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905749">
            <a:off x="2244535" y="1321826"/>
            <a:ext cx="962806" cy="962806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9322284">
            <a:off x="2044076" y="1701161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 rot="42066">
            <a:off x="1017200" y="3789355"/>
            <a:ext cx="252619" cy="2526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 rot="20117985">
            <a:off x="3894745" y="1815825"/>
            <a:ext cx="2847505" cy="284750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 userDrawn="1"/>
        </p:nvSpPr>
        <p:spPr>
          <a:xfrm rot="905749">
            <a:off x="2447007" y="4636477"/>
            <a:ext cx="958417" cy="95841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 userDrawn="1"/>
        </p:nvSpPr>
        <p:spPr>
          <a:xfrm rot="19322284">
            <a:off x="4995333" y="5259205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 userDrawn="1"/>
        </p:nvSpPr>
        <p:spPr>
          <a:xfrm rot="19736611">
            <a:off x="3735113" y="4395457"/>
            <a:ext cx="997607" cy="99760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1176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 rot="19896190">
            <a:off x="-846980" y="4391937"/>
            <a:ext cx="3716222" cy="371622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21433404">
            <a:off x="1038840" y="3145644"/>
            <a:ext cx="1172399" cy="117239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 userDrawn="1"/>
        </p:nvSpPr>
        <p:spPr>
          <a:xfrm rot="18900000">
            <a:off x="2964992" y="4498454"/>
            <a:ext cx="562742" cy="56274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19462407">
            <a:off x="858415" y="3412397"/>
            <a:ext cx="305434" cy="305434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2220555">
            <a:off x="9068972" y="-665078"/>
            <a:ext cx="2602001" cy="260200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20263186">
            <a:off x="10805818" y="58017"/>
            <a:ext cx="2082844" cy="208284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20229117">
            <a:off x="7312023" y="556810"/>
            <a:ext cx="562742" cy="562742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20229117">
            <a:off x="10862351" y="2812891"/>
            <a:ext cx="472953" cy="472953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7430621">
            <a:off x="3026992" y="5398176"/>
            <a:ext cx="219002" cy="219002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35810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rot="19238099">
            <a:off x="11440980" y="5083135"/>
            <a:ext cx="442243" cy="442243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2558654">
            <a:off x="10718032" y="5587230"/>
            <a:ext cx="1790831" cy="179083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20601285">
            <a:off x="9831264" y="6039855"/>
            <a:ext cx="1029918" cy="102991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20567216">
            <a:off x="9227888" y="6150357"/>
            <a:ext cx="265265" cy="2652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20567216">
            <a:off x="11022574" y="4821816"/>
            <a:ext cx="308836" cy="308836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 userDrawn="1"/>
        </p:nvSpPr>
        <p:spPr>
          <a:xfrm rot="19896190">
            <a:off x="696210" y="33589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21433404">
            <a:off x="-424797" y="-289495"/>
            <a:ext cx="1261894" cy="126189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18585722">
            <a:off x="1181569" y="925974"/>
            <a:ext cx="284699" cy="28469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7430621">
            <a:off x="1311074" y="134869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1713834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rot="15361769">
            <a:off x="6558089" y="-388007"/>
            <a:ext cx="1171437" cy="117143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2558654">
            <a:off x="6112257" y="3254276"/>
            <a:ext cx="331525" cy="33152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20601285">
            <a:off x="5807448" y="2602019"/>
            <a:ext cx="472692" cy="47269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2349059">
            <a:off x="6265431" y="2733673"/>
            <a:ext cx="223715" cy="22371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1971513">
            <a:off x="5492430" y="1969500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 userDrawn="1"/>
        </p:nvSpPr>
        <p:spPr>
          <a:xfrm rot="19896190">
            <a:off x="6547995" y="1195050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20614086">
            <a:off x="4738005" y="792153"/>
            <a:ext cx="1325599" cy="132559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18585722">
            <a:off x="4977502" y="-1036467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7430621">
            <a:off x="4648690" y="376003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 rot="19750403">
            <a:off x="6270904" y="2051889"/>
            <a:ext cx="252619" cy="2526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 rot="19896190">
            <a:off x="4118801" y="1264919"/>
            <a:ext cx="329419" cy="3294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35810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标题幻灯片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rot="15361769">
            <a:off x="6558089" y="-388007"/>
            <a:ext cx="1171437" cy="117143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2558654">
            <a:off x="6112257" y="3254276"/>
            <a:ext cx="331525" cy="33152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20601285">
            <a:off x="5807448" y="2602019"/>
            <a:ext cx="472692" cy="47269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2349059">
            <a:off x="6265431" y="2733673"/>
            <a:ext cx="223715" cy="22371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1971513">
            <a:off x="5492430" y="1969500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 userDrawn="1"/>
        </p:nvSpPr>
        <p:spPr>
          <a:xfrm rot="19896190">
            <a:off x="6547995" y="1195050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20614086">
            <a:off x="4738005" y="792153"/>
            <a:ext cx="1325599" cy="132559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18585722">
            <a:off x="4977502" y="-1036467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17430621">
            <a:off x="4648690" y="376003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 rot="19750403">
            <a:off x="6270904" y="2051889"/>
            <a:ext cx="252619" cy="2526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 rot="19896190">
            <a:off x="4118801" y="1264919"/>
            <a:ext cx="329419" cy="3294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35810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15" name="矩形 14"/>
          <p:cNvSpPr/>
          <p:nvPr userDrawn="1"/>
        </p:nvSpPr>
        <p:spPr>
          <a:xfrm rot="9822520">
            <a:off x="8665853" y="4696597"/>
            <a:ext cx="716990" cy="71699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 userDrawn="1"/>
        </p:nvSpPr>
        <p:spPr>
          <a:xfrm rot="18585722">
            <a:off x="8467654" y="2277789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 userDrawn="1"/>
        </p:nvSpPr>
        <p:spPr>
          <a:xfrm rot="4450317">
            <a:off x="8072322" y="3751685"/>
            <a:ext cx="139775" cy="139775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 userDrawn="1"/>
        </p:nvSpPr>
        <p:spPr>
          <a:xfrm rot="892948">
            <a:off x="7236268" y="3424662"/>
            <a:ext cx="381184" cy="38118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 userDrawn="1"/>
        </p:nvSpPr>
        <p:spPr>
          <a:xfrm rot="4240722">
            <a:off x="8522053" y="3995644"/>
            <a:ext cx="211665" cy="2116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 userDrawn="1"/>
        </p:nvSpPr>
        <p:spPr>
          <a:xfrm rot="3863176">
            <a:off x="7740008" y="3010353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 userDrawn="1"/>
        </p:nvSpPr>
        <p:spPr>
          <a:xfrm rot="187853">
            <a:off x="6728072" y="2345802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 userDrawn="1"/>
        </p:nvSpPr>
        <p:spPr>
          <a:xfrm rot="905749">
            <a:off x="7811317" y="1908556"/>
            <a:ext cx="962806" cy="962806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 userDrawn="1"/>
        </p:nvSpPr>
        <p:spPr>
          <a:xfrm rot="19322284">
            <a:off x="7610858" y="2287891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 userDrawn="1"/>
        </p:nvSpPr>
        <p:spPr>
          <a:xfrm rot="42066">
            <a:off x="6583982" y="4376085"/>
            <a:ext cx="252619" cy="2526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 userDrawn="1"/>
        </p:nvSpPr>
        <p:spPr>
          <a:xfrm rot="20117985">
            <a:off x="9461527" y="2402555"/>
            <a:ext cx="2847505" cy="284750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/>
          <p:cNvSpPr/>
          <p:nvPr userDrawn="1"/>
        </p:nvSpPr>
        <p:spPr>
          <a:xfrm rot="905749">
            <a:off x="8013789" y="5223207"/>
            <a:ext cx="958417" cy="95841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 userDrawn="1"/>
        </p:nvSpPr>
        <p:spPr>
          <a:xfrm rot="19322284">
            <a:off x="10562115" y="5845935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 userDrawn="1"/>
        </p:nvSpPr>
        <p:spPr>
          <a:xfrm rot="19736611">
            <a:off x="9301895" y="4982187"/>
            <a:ext cx="997607" cy="997607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85799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幻灯片">
    <p:bg>
      <p:bgPr>
        <a:pattFill prst="pct5">
          <a:fgClr>
            <a:schemeClr val="accent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 rot="6238231" flipH="1">
            <a:off x="9407392" y="4234793"/>
            <a:ext cx="1171437" cy="1171437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rot="19041346" flipH="1">
            <a:off x="10088253" y="6106343"/>
            <a:ext cx="188104" cy="188104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rot="998715" flipH="1">
            <a:off x="10506343" y="5622066"/>
            <a:ext cx="472692" cy="472692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 userDrawn="1"/>
        </p:nvSpPr>
        <p:spPr>
          <a:xfrm rot="19250941" flipH="1">
            <a:off x="10179321" y="5688691"/>
            <a:ext cx="223715" cy="22371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 userDrawn="1"/>
        </p:nvSpPr>
        <p:spPr>
          <a:xfrm rot="19628487" flipH="1">
            <a:off x="11165499" y="6592300"/>
            <a:ext cx="478989" cy="478989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 userDrawn="1"/>
        </p:nvSpPr>
        <p:spPr>
          <a:xfrm rot="1703810" flipH="1">
            <a:off x="11537857" y="2659624"/>
            <a:ext cx="669411" cy="669411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矩形 2"/>
          <p:cNvSpPr/>
          <p:nvPr userDrawn="1"/>
        </p:nvSpPr>
        <p:spPr>
          <a:xfrm rot="985914" flipH="1">
            <a:off x="11073314" y="5414953"/>
            <a:ext cx="1325599" cy="132559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rot="3014278" flipH="1">
            <a:off x="10200525" y="3586333"/>
            <a:ext cx="1958891" cy="1958891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 userDrawn="1"/>
        </p:nvSpPr>
        <p:spPr>
          <a:xfrm rot="4169379" flipH="1">
            <a:off x="8954405" y="5462201"/>
            <a:ext cx="204135" cy="204135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 rot="1849597" flipH="1">
            <a:off x="10415339" y="6386801"/>
            <a:ext cx="669019" cy="669019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 rot="1703810" flipH="1">
            <a:off x="10051625" y="3232154"/>
            <a:ext cx="329419" cy="3294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35810" y="236936"/>
            <a:ext cx="5601366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1176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9" r:id="rId2"/>
    <p:sldLayoutId id="2147483685" r:id="rId3"/>
    <p:sldLayoutId id="2147483686" r:id="rId4"/>
    <p:sldLayoutId id="2147483687" r:id="rId5"/>
    <p:sldLayoutId id="2147483690" r:id="rId6"/>
    <p:sldLayoutId id="2147483688" r:id="rId7"/>
    <p:sldLayoutId id="2147483683" r:id="rId8"/>
    <p:sldLayoutId id="2147483680" r:id="rId9"/>
    <p:sldLayoutId id="2147483681" r:id="rId10"/>
    <p:sldLayoutId id="2147483682" r:id="rId11"/>
    <p:sldLayoutId id="2147483684" r:id="rId12"/>
    <p:sldLayoutId id="2147483662" r:id="rId13"/>
    <p:sldLayoutId id="2147483664" r:id="rId14"/>
    <p:sldLayoutId id="2147483663" r:id="rId15"/>
    <p:sldLayoutId id="2147483665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926449" y="914400"/>
            <a:ext cx="2339102" cy="523220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28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毕业设计答辩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002569" y="2144110"/>
            <a:ext cx="81868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800" b="1" dirty="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《</a:t>
            </a:r>
            <a:r>
              <a:rPr kumimoji="1" lang="zh-CN" altLang="en-US" sz="4800" b="1" dirty="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基于嵌入式的智能遥控器</a:t>
            </a:r>
            <a:r>
              <a:rPr kumimoji="1" lang="en-US" altLang="zh-CN" sz="4800" b="1" dirty="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》</a:t>
            </a:r>
            <a:endParaRPr kumimoji="1" lang="zh-CN" altLang="en-US" sz="4800" b="1" dirty="0">
              <a:solidFill>
                <a:schemeClr val="accent2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6" name="文本框 8"/>
          <p:cNvSpPr txBox="1"/>
          <p:nvPr/>
        </p:nvSpPr>
        <p:spPr>
          <a:xfrm>
            <a:off x="4448899" y="3556605"/>
            <a:ext cx="3294202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学校名称：西安邮电大学</a:t>
            </a:r>
          </a:p>
          <a:p>
            <a:pPr marL="285750" indent="-285750" algn="ctr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指导老师：张永健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/</a:t>
            </a:r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马翔</a:t>
            </a:r>
          </a:p>
          <a:p>
            <a:pPr marL="285750" indent="-285750" algn="ctr">
              <a:lnSpc>
                <a:spcPct val="150000"/>
              </a:lnSpc>
              <a:buFont typeface="Wingdings" charset="2"/>
              <a:buChar char="n"/>
            </a:pPr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报告人：管宏娟</a:t>
            </a:r>
          </a:p>
        </p:txBody>
      </p:sp>
    </p:spTree>
    <p:extLst>
      <p:ext uri="{BB962C8B-B14F-4D97-AF65-F5344CB8AC3E}">
        <p14:creationId xmlns:p14="http://schemas.microsoft.com/office/powerpoint/2010/main" val="154823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710" y="1852447"/>
            <a:ext cx="3421118" cy="29560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03950" y="1024759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树莓派实物图</a:t>
            </a:r>
          </a:p>
        </p:txBody>
      </p:sp>
      <p:pic>
        <p:nvPicPr>
          <p:cNvPr id="4" name="图片 3" descr="C:\Users\ghj\AppData\Roaming\Tencent\Users\1181995618\TIM\WinTemp\RichOle\@LRN8H1D1KXWWJQ[B5@6`O8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2981" y="1923393"/>
            <a:ext cx="3170617" cy="288509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7457089" y="1024759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红外拓展板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2369" y="2276582"/>
            <a:ext cx="4079727" cy="28156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1944412" y="902022"/>
            <a:ext cx="1770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   </a:t>
            </a:r>
            <a:r>
              <a:rPr lang="zh-CN" altLang="en-US" sz="3200" dirty="0"/>
              <a:t>实物图</a:t>
            </a:r>
          </a:p>
        </p:txBody>
      </p:sp>
      <p:pic>
        <p:nvPicPr>
          <p:cNvPr id="4" name="图片 3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027" y="2276582"/>
            <a:ext cx="4612179" cy="248537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09338" y="902022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硬件示意图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46117" y="588091"/>
            <a:ext cx="2492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b="1" dirty="0">
                <a:latin typeface="+mn-ea"/>
              </a:rPr>
              <a:t>触发中断时的逻辑处理</a:t>
            </a:r>
          </a:p>
          <a:p>
            <a:endParaRPr lang="zh-CN" altLang="en-US" dirty="0"/>
          </a:p>
        </p:txBody>
      </p:sp>
      <p:pic>
        <p:nvPicPr>
          <p:cNvPr id="7" name="图片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53453" y="1234422"/>
            <a:ext cx="4198884" cy="506611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68065" y="589604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b="1" dirty="0">
                <a:latin typeface="+mn-ea"/>
              </a:rPr>
              <a:t>遥控功能示意</a:t>
            </a:r>
            <a:endParaRPr lang="zh-CN" altLang="en-US" b="1" dirty="0">
              <a:latin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4C9C5A3-9193-46CD-B9EE-A85506780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145" y="1240096"/>
            <a:ext cx="4900368" cy="429710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远程控制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58742" y="1270660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虚拟遥控器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3143" y="2365108"/>
            <a:ext cx="3232748" cy="34419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图片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389267" y="2365108"/>
            <a:ext cx="3146619" cy="3441926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614898" y="1270660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未学习的按键为灰色的</a:t>
            </a:r>
          </a:p>
        </p:txBody>
      </p:sp>
    </p:spTree>
    <p:extLst>
      <p:ext uri="{BB962C8B-B14F-4D97-AF65-F5344CB8AC3E}">
        <p14:creationId xmlns:p14="http://schemas.microsoft.com/office/powerpoint/2010/main" val="67213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045241" y="1105037"/>
            <a:ext cx="6067228" cy="53903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46205" y="520262"/>
            <a:ext cx="2568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功能流程图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636285" y="1729469"/>
            <a:ext cx="2074607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3900" b="1" dirty="0">
                <a:solidFill>
                  <a:schemeClr val="bg1"/>
                </a:solidFill>
              </a:rPr>
              <a:t>4</a:t>
            </a:r>
            <a:endParaRPr kumimoji="1" lang="zh-CN" altLang="en-US" sz="239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56459" y="1864936"/>
            <a:ext cx="1034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800">
                <a:solidFill>
                  <a:schemeClr val="bg1"/>
                </a:solidFill>
              </a:rPr>
              <a:t>PART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42648" y="2922413"/>
            <a:ext cx="35702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solidFill>
                  <a:schemeClr val="accent4">
                    <a:alpha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1115377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431971" y="4112986"/>
            <a:ext cx="6291943" cy="220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总结回顾</a:t>
            </a:r>
          </a:p>
        </p:txBody>
      </p:sp>
      <p:sp>
        <p:nvSpPr>
          <p:cNvPr id="4" name="手杖形箭头 3"/>
          <p:cNvSpPr/>
          <p:nvPr/>
        </p:nvSpPr>
        <p:spPr>
          <a:xfrm rot="16200000" flipH="1">
            <a:off x="3512458" y="2667001"/>
            <a:ext cx="1611086" cy="3490684"/>
          </a:xfrm>
          <a:prstGeom prst="uturnArrow">
            <a:avLst>
              <a:gd name="adj1" fmla="val 9469"/>
              <a:gd name="adj2" fmla="val 16441"/>
              <a:gd name="adj3" fmla="val 25901"/>
              <a:gd name="adj4" fmla="val 44147"/>
              <a:gd name="adj5" fmla="val 1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413658" y="1045029"/>
            <a:ext cx="6291943" cy="22098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手杖形箭头 4"/>
          <p:cNvSpPr/>
          <p:nvPr/>
        </p:nvSpPr>
        <p:spPr>
          <a:xfrm rot="5400000" flipH="1">
            <a:off x="7003142" y="1208315"/>
            <a:ext cx="1611086" cy="3490684"/>
          </a:xfrm>
          <a:prstGeom prst="uturnArrow">
            <a:avLst>
              <a:gd name="adj1" fmla="val 9469"/>
              <a:gd name="adj2" fmla="val 16441"/>
              <a:gd name="adj3" fmla="val 25901"/>
              <a:gd name="adj4" fmla="val 44147"/>
              <a:gd name="adj5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8349342" y="2591707"/>
            <a:ext cx="881743" cy="88174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dirty="0"/>
              <a:t>A</a:t>
            </a:r>
            <a:endParaRPr kumimoji="1" lang="zh-CN" altLang="en-US" sz="4000" b="1" dirty="0"/>
          </a:p>
        </p:txBody>
      </p:sp>
      <p:sp>
        <p:nvSpPr>
          <p:cNvPr id="8" name="椭圆 7"/>
          <p:cNvSpPr/>
          <p:nvPr/>
        </p:nvSpPr>
        <p:spPr>
          <a:xfrm>
            <a:off x="2862942" y="3887107"/>
            <a:ext cx="881743" cy="88174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b="1" dirty="0"/>
              <a:t>B</a:t>
            </a:r>
            <a:endParaRPr kumimoji="1" lang="zh-CN" altLang="en-US" sz="4000" b="1" dirty="0"/>
          </a:p>
        </p:txBody>
      </p:sp>
      <p:sp>
        <p:nvSpPr>
          <p:cNvPr id="9" name="文本框 8"/>
          <p:cNvSpPr txBox="1"/>
          <p:nvPr/>
        </p:nvSpPr>
        <p:spPr>
          <a:xfrm>
            <a:off x="665448" y="1808898"/>
            <a:ext cx="5133012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实现了远程遥控功能以及本地控制功能，现在可以控制电视机、机顶盒、投影仪等设备</a:t>
            </a:r>
          </a:p>
        </p:txBody>
      </p:sp>
      <p:sp>
        <p:nvSpPr>
          <p:cNvPr id="10" name="矩形 9"/>
          <p:cNvSpPr/>
          <p:nvPr/>
        </p:nvSpPr>
        <p:spPr>
          <a:xfrm>
            <a:off x="665447" y="1316455"/>
            <a:ext cx="759592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ea typeface="微软雅黑" charset="0"/>
              </a:rPr>
              <a:t>总结</a:t>
            </a:r>
            <a:endParaRPr lang="en-US" altLang="zh-CN" sz="20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10396" y="4847722"/>
            <a:ext cx="5133012" cy="732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由于实验室条件有限，各个功能基本可以按要求都能实现，但能否适配海量设备仍需要继续测试。</a:t>
            </a:r>
          </a:p>
        </p:txBody>
      </p:sp>
      <p:sp>
        <p:nvSpPr>
          <p:cNvPr id="12" name="矩形 11"/>
          <p:cNvSpPr/>
          <p:nvPr/>
        </p:nvSpPr>
        <p:spPr>
          <a:xfrm>
            <a:off x="6310395" y="4355279"/>
            <a:ext cx="2878562" cy="453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ea typeface="微软雅黑" charset="0"/>
              </a:rPr>
              <a:t>不足之处</a:t>
            </a:r>
            <a:endParaRPr lang="en-US" altLang="zh-CN" sz="2000" b="1" dirty="0">
              <a:solidFill>
                <a:schemeClr val="bg1"/>
              </a:solidFill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85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140306" y="1294892"/>
            <a:ext cx="39113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400" b="1" dirty="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THANK</a:t>
            </a:r>
            <a:r>
              <a:rPr kumimoji="1" lang="zh-CN" altLang="en-US" sz="4400" b="1" dirty="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 </a:t>
            </a:r>
            <a:r>
              <a:rPr kumimoji="1" lang="en-US" altLang="zh-CN" sz="4400" b="1" dirty="0">
                <a:solidFill>
                  <a:schemeClr val="accent1"/>
                </a:solidFill>
                <a:latin typeface="Microsoft YaHei" charset="0"/>
                <a:ea typeface="Microsoft YaHei" charset="0"/>
                <a:cs typeface="Microsoft YaHei" charset="0"/>
              </a:rPr>
              <a:t>YOU!</a:t>
            </a:r>
            <a:endParaRPr kumimoji="1" lang="zh-CN" altLang="en-US" sz="4400" b="1" dirty="0">
              <a:solidFill>
                <a:schemeClr val="accent1"/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02162" y="2439245"/>
            <a:ext cx="11187679" cy="1107996"/>
          </a:xfrm>
          <a:prstGeom prst="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66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感谢各位老师的批评与指正！</a:t>
            </a:r>
          </a:p>
        </p:txBody>
      </p:sp>
      <p:sp>
        <p:nvSpPr>
          <p:cNvPr id="6" name="文本框 8"/>
          <p:cNvSpPr txBox="1"/>
          <p:nvPr/>
        </p:nvSpPr>
        <p:spPr>
          <a:xfrm>
            <a:off x="4448898" y="4178020"/>
            <a:ext cx="53887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答辩时间：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2018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年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6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月</a:t>
            </a:r>
            <a:r>
              <a:rPr lang="en-US" altLang="zh-CN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10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" charset="0"/>
              </a:rPr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1880346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72694" y="3642936"/>
            <a:ext cx="2773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000" dirty="0">
                <a:solidFill>
                  <a:schemeClr val="bg1"/>
                </a:solidFill>
              </a:rPr>
              <a:t>CONTENTS</a:t>
            </a:r>
            <a:endParaRPr kumimoji="1" lang="zh-CN" altLang="en-US" sz="40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27459" y="1311674"/>
            <a:ext cx="11400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867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charset="0"/>
              </a:rPr>
              <a:t>选题背景</a:t>
            </a:r>
          </a:p>
        </p:txBody>
      </p:sp>
      <p:sp>
        <p:nvSpPr>
          <p:cNvPr id="5" name="椭圆 4"/>
          <p:cNvSpPr/>
          <p:nvPr/>
        </p:nvSpPr>
        <p:spPr>
          <a:xfrm>
            <a:off x="5532523" y="1187103"/>
            <a:ext cx="639372" cy="639372"/>
          </a:xfrm>
          <a:prstGeom prst="ellipse">
            <a:avLst/>
          </a:prstGeom>
          <a:solidFill>
            <a:schemeClr val="accent4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 charset="0"/>
                <a:cs typeface=""/>
              </a:rPr>
              <a:t>1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微软雅黑" charset="0"/>
              <a:cs typeface="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327459" y="2196875"/>
            <a:ext cx="11400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867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charset="0"/>
              </a:rPr>
              <a:t>作品概述</a:t>
            </a:r>
          </a:p>
        </p:txBody>
      </p:sp>
      <p:sp>
        <p:nvSpPr>
          <p:cNvPr id="8" name="椭圆 7"/>
          <p:cNvSpPr/>
          <p:nvPr/>
        </p:nvSpPr>
        <p:spPr>
          <a:xfrm>
            <a:off x="5532523" y="2072306"/>
            <a:ext cx="639372" cy="639372"/>
          </a:xfrm>
          <a:prstGeom prst="ellipse">
            <a:avLst/>
          </a:prstGeom>
          <a:solidFill>
            <a:schemeClr val="accent4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 charset="0"/>
                <a:cs typeface=""/>
              </a:rPr>
              <a:t>2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微软雅黑" charset="0"/>
              <a:cs typeface="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532523" y="2985498"/>
            <a:ext cx="639372" cy="639372"/>
          </a:xfrm>
          <a:prstGeom prst="ellipse">
            <a:avLst/>
          </a:prstGeom>
          <a:solidFill>
            <a:schemeClr val="accent4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 charset="0"/>
                <a:cs typeface=""/>
              </a:rPr>
              <a:t>3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微软雅黑" charset="0"/>
              <a:cs typeface="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532523" y="3870699"/>
            <a:ext cx="639372" cy="639372"/>
          </a:xfrm>
          <a:prstGeom prst="ellipse">
            <a:avLst/>
          </a:prstGeom>
          <a:solidFill>
            <a:schemeClr val="accent4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/>
                <a:ea typeface="微软雅黑" charset="0"/>
                <a:cs typeface=""/>
              </a:rPr>
              <a:t>4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/>
              <a:ea typeface="微软雅黑" charset="0"/>
              <a:cs typeface="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090235" y="1973590"/>
            <a:ext cx="313419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1500" b="1" dirty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rPr>
              <a:t>目录</a:t>
            </a:r>
          </a:p>
        </p:txBody>
      </p:sp>
      <p:sp>
        <p:nvSpPr>
          <p:cNvPr id="19" name="文本框 11"/>
          <p:cNvSpPr txBox="1"/>
          <p:nvPr/>
        </p:nvSpPr>
        <p:spPr>
          <a:xfrm>
            <a:off x="6327459" y="3175326"/>
            <a:ext cx="11400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867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charset="0"/>
              </a:rPr>
              <a:t>作品展示</a:t>
            </a:r>
          </a:p>
        </p:txBody>
      </p:sp>
      <p:sp>
        <p:nvSpPr>
          <p:cNvPr id="20" name="文本框 14"/>
          <p:cNvSpPr txBox="1"/>
          <p:nvPr/>
        </p:nvSpPr>
        <p:spPr>
          <a:xfrm>
            <a:off x="6327459" y="3971166"/>
            <a:ext cx="114005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867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微软雅黑" charset="0"/>
              </a:rPr>
              <a:t>总结回顾</a:t>
            </a:r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722847" y="1729469"/>
            <a:ext cx="1901483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3900" b="1" dirty="0">
                <a:solidFill>
                  <a:schemeClr val="bg1"/>
                </a:solidFill>
              </a:rPr>
              <a:t>1</a:t>
            </a:r>
            <a:endParaRPr kumimoji="1" lang="zh-CN" altLang="en-US" sz="239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56459" y="1864936"/>
            <a:ext cx="1034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800">
                <a:solidFill>
                  <a:schemeClr val="bg1"/>
                </a:solidFill>
              </a:rPr>
              <a:t>PART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42648" y="2922413"/>
            <a:ext cx="35702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>
                <a:solidFill>
                  <a:schemeClr val="accent4">
                    <a:alpha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选题背景</a:t>
            </a:r>
            <a:endParaRPr kumimoji="1" lang="zh-CN" altLang="en-US" sz="6600" b="1" dirty="0">
              <a:solidFill>
                <a:schemeClr val="accent4">
                  <a:alpha val="50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216854" y="1346969"/>
            <a:ext cx="4145411" cy="100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  <a:cs typeface="Arial" panose="020B0604020202020204" pitchFamily="34" charset="0"/>
              </a:rPr>
              <a:t>当家电的遥控器太多的时候，你</a:t>
            </a:r>
            <a:r>
              <a:rPr lang="en-US" altLang="zh-CN" sz="2400" b="1" dirty="0">
                <a:solidFill>
                  <a:schemeClr val="bg1"/>
                </a:solidFill>
                <a:ea typeface="微软雅黑" charset="0"/>
                <a:cs typeface="Arial" panose="020B0604020202020204" pitchFamily="34" charset="0"/>
              </a:rPr>
              <a:t>——</a:t>
            </a:r>
            <a:r>
              <a:rPr lang="zh-CN" altLang="en-US" sz="2400" b="1" dirty="0">
                <a:solidFill>
                  <a:schemeClr val="bg1"/>
                </a:solidFill>
                <a:ea typeface="微软雅黑" charset="0"/>
                <a:cs typeface="Arial" panose="020B0604020202020204" pitchFamily="34" charset="0"/>
              </a:rPr>
              <a:t>知道该用哪一个吗？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311868" y="580605"/>
            <a:ext cx="9049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/>
            <a:r>
              <a:rPr lang="zh-CN" altLang="en-US" sz="720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“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0909771" y="2150265"/>
            <a:ext cx="9049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/>
            <a:r>
              <a:rPr lang="zh-CN" altLang="en-US" sz="720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rPr>
              <a:t>”</a:t>
            </a:r>
          </a:p>
        </p:txBody>
      </p:sp>
      <p:sp>
        <p:nvSpPr>
          <p:cNvPr id="7" name="文本框 8"/>
          <p:cNvSpPr txBox="1"/>
          <p:nvPr/>
        </p:nvSpPr>
        <p:spPr>
          <a:xfrm>
            <a:off x="7216853" y="4225075"/>
            <a:ext cx="4145411" cy="2561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zh-CN" dirty="0">
                <a:solidFill>
                  <a:schemeClr val="bg1"/>
                </a:solidFill>
                <a:latin typeface="宋体" pitchFamily="2" charset="-122"/>
                <a:ea typeface="宋体" pitchFamily="2" charset="-122"/>
              </a:rPr>
              <a:t>科学技术产业的蓬勃发展的基础上，智能化发展逐渐成为一种新常态，而人们对于生活</a:t>
            </a:r>
            <a:r>
              <a:rPr lang="zh-CN" altLang="en-US" dirty="0">
                <a:solidFill>
                  <a:schemeClr val="bg1"/>
                </a:solidFill>
                <a:latin typeface="宋体" pitchFamily="2" charset="-122"/>
                <a:ea typeface="宋体" pitchFamily="2" charset="-122"/>
              </a:rPr>
              <a:t>水平</a:t>
            </a:r>
            <a:r>
              <a:rPr lang="zh-CN" altLang="zh-CN" dirty="0">
                <a:solidFill>
                  <a:schemeClr val="bg1"/>
                </a:solidFill>
                <a:latin typeface="宋体" pitchFamily="2" charset="-122"/>
                <a:ea typeface="宋体" pitchFamily="2" charset="-122"/>
              </a:rPr>
              <a:t>也在不断提高，</a:t>
            </a:r>
            <a:r>
              <a:rPr lang="zh-CN" altLang="en-US" dirty="0">
                <a:solidFill>
                  <a:schemeClr val="bg1"/>
                </a:solidFill>
                <a:latin typeface="宋体" pitchFamily="2" charset="-122"/>
                <a:ea typeface="宋体" pitchFamily="2" charset="-122"/>
              </a:rPr>
              <a:t>传统的遥控器已经无法满足人们的需求，</a:t>
            </a:r>
            <a:r>
              <a:rPr lang="zh-CN" altLang="zh-CN" dirty="0">
                <a:solidFill>
                  <a:schemeClr val="bg1"/>
                </a:solidFill>
                <a:latin typeface="宋体" pitchFamily="2" charset="-122"/>
                <a:ea typeface="宋体" pitchFamily="2" charset="-122"/>
              </a:rPr>
              <a:t>因此家居的智能化逐渐进入了人们的生活当中，而</a:t>
            </a:r>
            <a:r>
              <a:rPr lang="zh-CN" altLang="en-US" dirty="0">
                <a:solidFill>
                  <a:schemeClr val="bg1"/>
                </a:solidFill>
                <a:latin typeface="宋体" pitchFamily="2" charset="-122"/>
                <a:ea typeface="宋体" pitchFamily="2" charset="-122"/>
              </a:rPr>
              <a:t>智能</a:t>
            </a:r>
            <a:r>
              <a:rPr lang="zh-CN" altLang="zh-CN" dirty="0">
                <a:solidFill>
                  <a:schemeClr val="bg1"/>
                </a:solidFill>
                <a:latin typeface="宋体" pitchFamily="2" charset="-122"/>
                <a:ea typeface="宋体" pitchFamily="2" charset="-122"/>
              </a:rPr>
              <a:t>遥控器的出现更</a:t>
            </a:r>
            <a:r>
              <a:rPr lang="zh-CN" altLang="en-US" dirty="0">
                <a:solidFill>
                  <a:schemeClr val="bg1"/>
                </a:solidFill>
                <a:latin typeface="宋体" pitchFamily="2" charset="-122"/>
                <a:ea typeface="宋体" pitchFamily="2" charset="-122"/>
              </a:rPr>
              <a:t>加</a:t>
            </a:r>
            <a:r>
              <a:rPr lang="zh-CN" altLang="zh-CN" dirty="0">
                <a:solidFill>
                  <a:schemeClr val="bg1"/>
                </a:solidFill>
                <a:latin typeface="宋体" pitchFamily="2" charset="-122"/>
                <a:ea typeface="宋体" pitchFamily="2" charset="-122"/>
              </a:rPr>
              <a:t>方便了人们的日常。</a:t>
            </a:r>
            <a:endParaRPr lang="en-US" altLang="zh-CN" dirty="0">
              <a:solidFill>
                <a:schemeClr val="bg1"/>
              </a:solidFill>
              <a:latin typeface="宋体" pitchFamily="2" charset="-122"/>
              <a:ea typeface="宋体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216853" y="3587582"/>
            <a:ext cx="2031325" cy="525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2400" b="1" dirty="0">
                <a:solidFill>
                  <a:schemeClr val="bg1"/>
                </a:solidFill>
                <a:ea typeface="微软雅黑" charset="0"/>
              </a:rPr>
              <a:t>让生活智能化</a:t>
            </a:r>
            <a:endParaRPr lang="en-US" altLang="zh-CN" sz="2400" b="1" dirty="0">
              <a:solidFill>
                <a:schemeClr val="bg1"/>
              </a:solidFill>
              <a:ea typeface="微软雅黑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8" b="2918"/>
          <a:stretch/>
        </p:blipFill>
        <p:spPr>
          <a:xfrm>
            <a:off x="188146" y="206478"/>
            <a:ext cx="6123721" cy="5522642"/>
          </a:xfrm>
          <a:prstGeom prst="roundRect">
            <a:avLst>
              <a:gd name="adj" fmla="val 2092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矩形 12"/>
          <p:cNvSpPr/>
          <p:nvPr/>
        </p:nvSpPr>
        <p:spPr>
          <a:xfrm>
            <a:off x="188147" y="1780933"/>
            <a:ext cx="609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83127" y="2595715"/>
            <a:ext cx="1901561" cy="3082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326740" y="385915"/>
            <a:ext cx="24003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9668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722847" y="1729469"/>
            <a:ext cx="1901483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3900" b="1" dirty="0">
                <a:solidFill>
                  <a:schemeClr val="bg1"/>
                </a:solidFill>
              </a:rPr>
              <a:t>2</a:t>
            </a:r>
            <a:endParaRPr kumimoji="1" lang="zh-CN" altLang="en-US" sz="239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56459" y="1864936"/>
            <a:ext cx="1034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800">
                <a:solidFill>
                  <a:schemeClr val="bg1"/>
                </a:solidFill>
              </a:rPr>
              <a:t>PART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42648" y="2922413"/>
            <a:ext cx="35702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solidFill>
                  <a:schemeClr val="accent4">
                    <a:alpha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作品概述</a:t>
            </a:r>
          </a:p>
        </p:txBody>
      </p:sp>
    </p:spTree>
    <p:extLst>
      <p:ext uri="{BB962C8B-B14F-4D97-AF65-F5344CB8AC3E}">
        <p14:creationId xmlns:p14="http://schemas.microsoft.com/office/powerpoint/2010/main" val="20403328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713833" y="236936"/>
            <a:ext cx="2054125" cy="529569"/>
          </a:xfrm>
        </p:spPr>
        <p:txBody>
          <a:bodyPr/>
          <a:lstStyle/>
          <a:p>
            <a:r>
              <a:rPr kumimoji="1" lang="zh-CN" altLang="en-US" sz="3200" dirty="0"/>
              <a:t>功能对比</a:t>
            </a:r>
          </a:p>
        </p:txBody>
      </p:sp>
      <p:sp>
        <p:nvSpPr>
          <p:cNvPr id="3" name="圆角矩形 2"/>
          <p:cNvSpPr/>
          <p:nvPr/>
        </p:nvSpPr>
        <p:spPr>
          <a:xfrm>
            <a:off x="2837793" y="1522128"/>
            <a:ext cx="2459421" cy="890871"/>
          </a:xfrm>
          <a:prstGeom prst="roundRect">
            <a:avLst>
              <a:gd name="adj" fmla="val 4575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4928740" y="1947333"/>
            <a:ext cx="931334" cy="931334"/>
          </a:xfrm>
          <a:prstGeom prst="ellipse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600" b="1" dirty="0"/>
              <a:t>A</a:t>
            </a:r>
            <a:endParaRPr kumimoji="1" lang="zh-CN" altLang="en-US" sz="3600" b="1" dirty="0"/>
          </a:p>
        </p:txBody>
      </p:sp>
      <p:sp>
        <p:nvSpPr>
          <p:cNvPr id="6" name="矩形 5"/>
          <p:cNvSpPr/>
          <p:nvPr/>
        </p:nvSpPr>
        <p:spPr>
          <a:xfrm>
            <a:off x="3307783" y="1722562"/>
            <a:ext cx="1620957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2800" b="1" dirty="0">
                <a:solidFill>
                  <a:schemeClr val="bg1"/>
                </a:solidFill>
                <a:ea typeface="微软雅黑" charset="0"/>
              </a:rPr>
              <a:t>红外控制</a:t>
            </a:r>
            <a:endParaRPr lang="en-US" altLang="zh-CN" sz="28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7704268" y="1522129"/>
            <a:ext cx="2220294" cy="1094948"/>
          </a:xfrm>
          <a:prstGeom prst="roundRect">
            <a:avLst>
              <a:gd name="adj" fmla="val 4575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" name="椭圆 9"/>
          <p:cNvSpPr/>
          <p:nvPr/>
        </p:nvSpPr>
        <p:spPr>
          <a:xfrm>
            <a:off x="9458895" y="2151410"/>
            <a:ext cx="931334" cy="931334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600" b="1" dirty="0"/>
              <a:t>B</a:t>
            </a:r>
            <a:endParaRPr kumimoji="1" lang="zh-CN" altLang="en-US" sz="3600" b="1" dirty="0"/>
          </a:p>
        </p:txBody>
      </p:sp>
      <p:sp>
        <p:nvSpPr>
          <p:cNvPr id="12" name="矩形 11"/>
          <p:cNvSpPr/>
          <p:nvPr/>
        </p:nvSpPr>
        <p:spPr>
          <a:xfrm>
            <a:off x="7837938" y="1722562"/>
            <a:ext cx="1620957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2800" b="1" dirty="0">
                <a:solidFill>
                  <a:schemeClr val="bg1"/>
                </a:solidFill>
                <a:ea typeface="微软雅黑" charset="0"/>
              </a:rPr>
              <a:t>远程遥控</a:t>
            </a:r>
            <a:endParaRPr lang="en-US" altLang="zh-CN" sz="28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2336796" y="3607517"/>
            <a:ext cx="2516427" cy="948717"/>
          </a:xfrm>
          <a:prstGeom prst="roundRect">
            <a:avLst>
              <a:gd name="adj" fmla="val 457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3073" y="3940803"/>
            <a:ext cx="931334" cy="931334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600" b="1" dirty="0"/>
              <a:t>C</a:t>
            </a:r>
            <a:endParaRPr kumimoji="1" lang="zh-CN" altLang="en-US" sz="3600" b="1" dirty="0"/>
          </a:p>
        </p:txBody>
      </p:sp>
      <p:sp>
        <p:nvSpPr>
          <p:cNvPr id="17" name="矩形 16"/>
          <p:cNvSpPr/>
          <p:nvPr/>
        </p:nvSpPr>
        <p:spPr>
          <a:xfrm>
            <a:off x="2336797" y="3808549"/>
            <a:ext cx="1980029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2800" b="1" dirty="0">
                <a:solidFill>
                  <a:schemeClr val="bg1"/>
                </a:solidFill>
                <a:ea typeface="微软雅黑" charset="0"/>
              </a:rPr>
              <a:t>“一对一“</a:t>
            </a:r>
            <a:endParaRPr lang="en-US" altLang="zh-CN" sz="2800" b="1" dirty="0">
              <a:solidFill>
                <a:schemeClr val="bg1"/>
              </a:solidFill>
              <a:ea typeface="微软雅黑" charset="0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7262789" y="3808549"/>
            <a:ext cx="2196106" cy="948717"/>
          </a:xfrm>
          <a:prstGeom prst="roundRect">
            <a:avLst>
              <a:gd name="adj" fmla="val 4575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8993228" y="4291599"/>
            <a:ext cx="931334" cy="931334"/>
          </a:xfrm>
          <a:prstGeom prst="ellipse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3600" b="1" dirty="0"/>
              <a:t>D</a:t>
            </a:r>
            <a:endParaRPr kumimoji="1" lang="zh-CN" altLang="en-US" sz="3600" b="1" dirty="0"/>
          </a:p>
        </p:txBody>
      </p:sp>
      <p:sp>
        <p:nvSpPr>
          <p:cNvPr id="22" name="矩形 21"/>
          <p:cNvSpPr/>
          <p:nvPr/>
        </p:nvSpPr>
        <p:spPr>
          <a:xfrm>
            <a:off x="7262789" y="3940803"/>
            <a:ext cx="1980029" cy="5979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2800" b="1" dirty="0">
                <a:solidFill>
                  <a:schemeClr val="bg1"/>
                </a:solidFill>
                <a:ea typeface="微软雅黑" charset="0"/>
              </a:rPr>
              <a:t>“一对多“</a:t>
            </a:r>
            <a:endParaRPr lang="en-US" altLang="zh-CN" sz="2800" b="1" dirty="0">
              <a:solidFill>
                <a:schemeClr val="bg1"/>
              </a:solidFill>
              <a:ea typeface="微软雅黑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108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029199" y="28082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整体架构</a:t>
            </a:r>
          </a:p>
        </p:txBody>
      </p:sp>
      <p:pic>
        <p:nvPicPr>
          <p:cNvPr id="5" name="图片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676" y="1403131"/>
            <a:ext cx="8371490" cy="48715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722847" y="1729469"/>
            <a:ext cx="1901483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3900" b="1" dirty="0">
                <a:solidFill>
                  <a:schemeClr val="bg1"/>
                </a:solidFill>
              </a:rPr>
              <a:t>3</a:t>
            </a:r>
            <a:endParaRPr kumimoji="1" lang="zh-CN" altLang="en-US" sz="239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56459" y="1864936"/>
            <a:ext cx="10342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800">
                <a:solidFill>
                  <a:schemeClr val="bg1"/>
                </a:solidFill>
              </a:rPr>
              <a:t>PART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242648" y="2922413"/>
            <a:ext cx="357020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6600" b="1" dirty="0">
                <a:solidFill>
                  <a:schemeClr val="accent4">
                    <a:alpha val="50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2007477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278472" y="849406"/>
            <a:ext cx="4297969" cy="581940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78472" y="387741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整个系统的功能流程图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自定义 86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FAA0AA"/>
      </a:accent1>
      <a:accent2>
        <a:srgbClr val="F5E5E4"/>
      </a:accent2>
      <a:accent3>
        <a:srgbClr val="AACED2"/>
      </a:accent3>
      <a:accent4>
        <a:srgbClr val="009FB8"/>
      </a:accent4>
      <a:accent5>
        <a:srgbClr val="FFBBB3"/>
      </a:accent5>
      <a:accent6>
        <a:srgbClr val="51515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1626</TotalTime>
  <Words>269</Words>
  <Application>Microsoft Office PowerPoint</Application>
  <PresentationFormat>宽屏</PresentationFormat>
  <Paragraphs>65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宋体</vt:lpstr>
      <vt:lpstr>微软雅黑</vt:lpstr>
      <vt:lpstr>微软雅黑</vt:lpstr>
      <vt:lpstr>Arial</vt:lpstr>
      <vt:lpstr>Calibri</vt:lpstr>
      <vt:lpstr>Century Gothic</vt:lpstr>
      <vt:lpstr>Segoe UI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ghj</cp:lastModifiedBy>
  <cp:revision>213</cp:revision>
  <dcterms:created xsi:type="dcterms:W3CDTF">2015-08-18T02:51:41Z</dcterms:created>
  <dcterms:modified xsi:type="dcterms:W3CDTF">2018-06-09T14:25:15Z</dcterms:modified>
</cp:coreProperties>
</file>

<file path=docProps/thumbnail.jpeg>
</file>